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74" r:id="rId2"/>
    <p:sldId id="282" r:id="rId3"/>
    <p:sldId id="277" r:id="rId4"/>
    <p:sldId id="278" r:id="rId5"/>
    <p:sldId id="279" r:id="rId6"/>
    <p:sldId id="280" r:id="rId7"/>
    <p:sldId id="281" r:id="rId8"/>
    <p:sldId id="275" r:id="rId9"/>
  </p:sldIdLst>
  <p:sldSz cx="12192000" cy="6858000"/>
  <p:notesSz cx="7077075" cy="9363075"/>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7"/>
    <p:restoredTop sz="87143"/>
  </p:normalViewPr>
  <p:slideViewPr>
    <p:cSldViewPr snapToGrid="0" snapToObjects="1">
      <p:cViewPr varScale="1">
        <p:scale>
          <a:sx n="100" d="100"/>
          <a:sy n="100" d="100"/>
        </p:scale>
        <p:origin x="1074" y="96"/>
      </p:cViewPr>
      <p:guideLst/>
    </p:cSldViewPr>
  </p:slideViewPr>
  <p:notesTextViewPr>
    <p:cViewPr>
      <p:scale>
        <a:sx n="1" d="1"/>
        <a:sy n="1" d="1"/>
      </p:scale>
      <p:origin x="0" y="-288"/>
    </p:cViewPr>
  </p:notesTextViewPr>
  <p:notesViewPr>
    <p:cSldViewPr snapToGrid="0" snapToObjects="1">
      <p:cViewPr varScale="1">
        <p:scale>
          <a:sx n="71" d="100"/>
          <a:sy n="71" d="100"/>
        </p:scale>
        <p:origin x="260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2D3D251D-0AEC-8444-BB8C-4810C362F987}" type="datetimeFigureOut">
              <a:rPr lang="en-US"/>
              <a:pPr>
                <a:defRPr/>
              </a:pPr>
              <a:t>5/31/2017</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46BFF808-F407-CB48-A2C1-10C2E20AEA7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C7E176C5-0BCE-8740-BF9E-84795E82B29C}" type="datetimeFigureOut">
              <a:rPr lang="en-US"/>
              <a:pPr>
                <a:defRPr/>
              </a:pPr>
              <a:t>5/31/2017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pPr lvl="0"/>
            <a:endParaRPr lang="en-US" noProof="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D4938D94-A7FD-5548-86A8-22A90802441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1</a:t>
            </a:fld>
            <a:endParaRPr lang="en-US"/>
          </a:p>
        </p:txBody>
      </p:sp>
    </p:spTree>
    <p:extLst>
      <p:ext uri="{BB962C8B-B14F-4D97-AF65-F5344CB8AC3E}">
        <p14:creationId xmlns:p14="http://schemas.microsoft.com/office/powerpoint/2010/main" val="253041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i="0" dirty="0"/>
              <a:t>The foundation for testing </a:t>
            </a:r>
            <a:r>
              <a:rPr lang="en-US" i="0" dirty="0" err="1"/>
              <a:t>Xamarin</a:t>
            </a:r>
            <a:r>
              <a:rPr lang="en-US" i="0" baseline="0" dirty="0"/>
              <a:t> mobile apps begins with </a:t>
            </a:r>
            <a:r>
              <a:rPr lang="en-US" i="0" dirty="0" err="1"/>
              <a:t>Xamarin.UITest</a:t>
            </a:r>
            <a:r>
              <a:rPr lang="en-US" i="0" dirty="0"/>
              <a:t>. </a:t>
            </a:r>
            <a:r>
              <a:rPr lang="en-US" i="0" dirty="0" err="1"/>
              <a:t>Xamarin.UITest</a:t>
            </a:r>
            <a:r>
              <a:rPr lang="en-US" i="0" dirty="0"/>
              <a:t> is a testing </a:t>
            </a:r>
            <a:r>
              <a:rPr lang="en-US" dirty="0"/>
              <a:t>framework, based on Calabash, that allows programmers to write and execute tests in C# and </a:t>
            </a:r>
            <a:r>
              <a:rPr lang="en-US" dirty="0" err="1"/>
              <a:t>NUnit</a:t>
            </a:r>
            <a:r>
              <a:rPr lang="en-US" dirty="0"/>
              <a:t> that validate the functionality of iOS and Android apps.</a:t>
            </a:r>
          </a:p>
          <a:p>
            <a:pPr defTabSz="939363" eaLnBrk="1" fontAlgn="auto" hangingPunct="1">
              <a:spcBef>
                <a:spcPts val="0"/>
              </a:spcBef>
              <a:spcAft>
                <a:spcPts val="0"/>
              </a:spcAft>
              <a:defRPr/>
            </a:pPr>
            <a:r>
              <a:rPr lang="en-US" i="0" dirty="0"/>
              <a:t> </a:t>
            </a:r>
          </a:p>
          <a:p>
            <a:pPr defTabSz="939363" eaLnBrk="1" fontAlgn="auto" hangingPunct="1">
              <a:spcBef>
                <a:spcPts val="0"/>
              </a:spcBef>
              <a:spcAft>
                <a:spcPts val="0"/>
              </a:spcAft>
              <a:defRPr/>
            </a:pPr>
            <a:r>
              <a:rPr lang="en-US" i="0" dirty="0" err="1"/>
              <a:t>Xamarin.UITest</a:t>
            </a:r>
            <a:r>
              <a:rPr lang="en-US" i="0" dirty="0"/>
              <a:t> integrates with </a:t>
            </a:r>
            <a:r>
              <a:rPr lang="en-US" i="0" dirty="0" err="1"/>
              <a:t>Xamarin.iOS</a:t>
            </a:r>
            <a:r>
              <a:rPr lang="en-US" i="0" dirty="0"/>
              <a:t> and </a:t>
            </a:r>
            <a:r>
              <a:rPr lang="en-US" i="0" dirty="0" err="1"/>
              <a:t>Xamarin.Android</a:t>
            </a:r>
            <a:r>
              <a:rPr lang="en-US" i="0" dirty="0"/>
              <a:t> projects but it can also be used with iOS and Android projects written natively in Objective-C/Swift and Java. </a:t>
            </a:r>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2</a:t>
            </a:fld>
            <a:endParaRPr lang="en-US"/>
          </a:p>
        </p:txBody>
      </p:sp>
    </p:spTree>
    <p:extLst>
      <p:ext uri="{BB962C8B-B14F-4D97-AF65-F5344CB8AC3E}">
        <p14:creationId xmlns:p14="http://schemas.microsoft.com/office/powerpoint/2010/main" val="125748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b="0" dirty="0"/>
              <a:t>Integrating </a:t>
            </a:r>
            <a:r>
              <a:rPr lang="en-US" b="0" dirty="0" err="1"/>
              <a:t>Xamarin.UITest</a:t>
            </a:r>
            <a:r>
              <a:rPr lang="en-US" b="0" dirty="0"/>
              <a:t> into a</a:t>
            </a:r>
            <a:r>
              <a:rPr lang="en-US" b="0" baseline="0" dirty="0"/>
              <a:t> </a:t>
            </a:r>
            <a:r>
              <a:rPr lang="en-US" b="0" baseline="0" dirty="0" err="1"/>
              <a:t>Xamarin</a:t>
            </a:r>
            <a:r>
              <a:rPr lang="en-US" b="0" baseline="0" dirty="0"/>
              <a:t> solution is as simple as adding a new UI Test App project and selecting the </a:t>
            </a:r>
            <a:r>
              <a:rPr lang="en-US" dirty="0" err="1"/>
              <a:t>Xamarin.UITest</a:t>
            </a:r>
            <a:r>
              <a:rPr lang="en-US" dirty="0"/>
              <a:t> (Cross-Platform) template in Visual Studio. </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Depending on the build of Visual Studio 2017, you may need to update both the </a:t>
            </a:r>
            <a:r>
              <a:rPr lang="en-US" dirty="0" err="1"/>
              <a:t>Xamarin.UITest</a:t>
            </a:r>
            <a:r>
              <a:rPr lang="en-US" dirty="0"/>
              <a:t> and the </a:t>
            </a:r>
            <a:r>
              <a:rPr lang="en-US" dirty="0" err="1"/>
              <a:t>NUnitTestAdapter</a:t>
            </a:r>
            <a:r>
              <a:rPr lang="en-US" dirty="0"/>
              <a:t> </a:t>
            </a:r>
            <a:r>
              <a:rPr lang="en-US" dirty="0" err="1"/>
              <a:t>NuGet</a:t>
            </a:r>
            <a:r>
              <a:rPr lang="en-US" dirty="0"/>
              <a:t> packages. NOTE: DO NOT UPDATE the </a:t>
            </a:r>
            <a:r>
              <a:rPr lang="en-US" dirty="0" err="1"/>
              <a:t>Nunit</a:t>
            </a:r>
            <a:r>
              <a:rPr lang="en-US" dirty="0"/>
              <a:t> package, as </a:t>
            </a:r>
            <a:r>
              <a:rPr lang="en-US" dirty="0" err="1"/>
              <a:t>Xamarin.UITest</a:t>
            </a:r>
            <a:r>
              <a:rPr lang="en-US" dirty="0"/>
              <a:t> does not support versions higher than 2.6.x.</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Targeting locations for apps to be tested is accomplished by setting platform-specific installed app or installed path locations. The Drone Lander solution uses the installed app method and requires a developer to specific the </a:t>
            </a:r>
            <a:r>
              <a:rPr lang="en-US" b="1" dirty="0"/>
              <a:t>package name </a:t>
            </a:r>
            <a:r>
              <a:rPr lang="en-US" dirty="0"/>
              <a:t>when configuring the test runner.</a:t>
            </a:r>
            <a:endParaRPr lang="en-US" b="0" dirty="0"/>
          </a:p>
          <a:p>
            <a:endParaRPr lang="en-US" dirty="0"/>
          </a:p>
          <a:p>
            <a:r>
              <a:rPr lang="en-US" dirty="0"/>
              <a:t>Tests</a:t>
            </a:r>
            <a:r>
              <a:rPr lang="en-US" baseline="0" dirty="0"/>
              <a:t> and Test Runs are </a:t>
            </a:r>
            <a:r>
              <a:rPr lang="en-US" baseline="0"/>
              <a:t>managed via </a:t>
            </a:r>
            <a:r>
              <a:rPr lang="en-US" baseline="0" dirty="0"/>
              <a:t>the Visual Studio 2017 Test Explorer.</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3</a:t>
            </a:fld>
            <a:endParaRPr lang="en-US"/>
          </a:p>
        </p:txBody>
      </p:sp>
    </p:spTree>
    <p:extLst>
      <p:ext uri="{BB962C8B-B14F-4D97-AF65-F5344CB8AC3E}">
        <p14:creationId xmlns:p14="http://schemas.microsoft.com/office/powerpoint/2010/main" val="18971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err="1"/>
              <a:t>Xamarin.UITest</a:t>
            </a:r>
            <a:r>
              <a:rPr lang="en-US" dirty="0"/>
              <a:t> test scripts are written in C# and can take</a:t>
            </a:r>
            <a:r>
              <a:rPr lang="en-US" baseline="0" dirty="0"/>
              <a:t> advantage of the same level of .NET Framework support available in </a:t>
            </a:r>
            <a:r>
              <a:rPr lang="en-US" baseline="0" dirty="0" err="1"/>
              <a:t>Xamarin</a:t>
            </a:r>
            <a:r>
              <a:rPr lang="en-US" baseline="0" dirty="0"/>
              <a:t> Forms. </a:t>
            </a:r>
          </a:p>
          <a:p>
            <a:pPr defTabSz="939363" eaLnBrk="1" fontAlgn="auto" hangingPunct="1">
              <a:spcBef>
                <a:spcPts val="0"/>
              </a:spcBef>
              <a:spcAft>
                <a:spcPts val="0"/>
              </a:spcAft>
              <a:defRPr/>
            </a:pPr>
            <a:endParaRPr lang="en-US" baseline="0" dirty="0"/>
          </a:p>
          <a:p>
            <a:pPr defTabSz="939363" eaLnBrk="1" fontAlgn="auto" hangingPunct="1">
              <a:spcBef>
                <a:spcPts val="0"/>
              </a:spcBef>
              <a:spcAft>
                <a:spcPts val="0"/>
              </a:spcAft>
              <a:defRPr/>
            </a:pPr>
            <a:r>
              <a:rPr lang="en-US" baseline="0" dirty="0"/>
              <a:t>To facilitate specific actions in test scripts, </a:t>
            </a:r>
            <a:r>
              <a:rPr lang="en-US" baseline="0" dirty="0" err="1"/>
              <a:t>Xamarin.UITest</a:t>
            </a:r>
            <a:r>
              <a:rPr lang="en-US" baseline="0" dirty="0"/>
              <a:t> provides a comprehensive testing API that includes support for taking screenshots, identifying page and control elements, performing actions such as button taps and text entry, as well as a large number of options for querying control state and even waiting for control state changes and interacting with the device.</a:t>
            </a:r>
          </a:p>
          <a:p>
            <a:pPr defTabSz="939363" eaLnBrk="1" fontAlgn="auto" hangingPunct="1">
              <a:spcBef>
                <a:spcPts val="0"/>
              </a:spcBef>
              <a:spcAft>
                <a:spcPts val="0"/>
              </a:spcAft>
              <a:defRPr/>
            </a:pPr>
            <a:endParaRPr lang="en-US" baseline="0" dirty="0"/>
          </a:p>
          <a:p>
            <a:pPr defTabSz="939363" eaLnBrk="1" fontAlgn="auto" hangingPunct="1">
              <a:spcBef>
                <a:spcPts val="0"/>
              </a:spcBef>
              <a:spcAft>
                <a:spcPts val="0"/>
              </a:spcAft>
              <a:defRPr/>
            </a:pPr>
            <a:r>
              <a:rPr lang="en-US" baseline="0" dirty="0"/>
              <a:t>This example, which comes from Part #6, demonstrates a test script that identifies controls, changes device orientation, and accesses device volume controls.</a:t>
            </a:r>
            <a:endParaRPr lang="en-US" dirty="0"/>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4</a:t>
            </a:fld>
            <a:endParaRPr lang="en-US"/>
          </a:p>
        </p:txBody>
      </p:sp>
    </p:spTree>
    <p:extLst>
      <p:ext uri="{BB962C8B-B14F-4D97-AF65-F5344CB8AC3E}">
        <p14:creationId xmlns:p14="http://schemas.microsoft.com/office/powerpoint/2010/main" val="441405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b="0" dirty="0"/>
              <a:t>The </a:t>
            </a:r>
            <a:r>
              <a:rPr lang="en-US" b="0" dirty="0" err="1"/>
              <a:t>Xamarin</a:t>
            </a:r>
            <a:r>
              <a:rPr lang="en-US" b="0" dirty="0"/>
              <a:t> Test Recorder can simplify creating tests and is a good place to start for if you are new to </a:t>
            </a:r>
            <a:r>
              <a:rPr lang="en-US" b="0" dirty="0" err="1"/>
              <a:t>Xamarin.UITest</a:t>
            </a:r>
            <a:r>
              <a:rPr lang="en-US" b="0" dirty="0"/>
              <a:t> or unfamiliar with the APIs. </a:t>
            </a:r>
          </a:p>
          <a:p>
            <a:pPr rtl="0"/>
            <a:endParaRPr lang="en-US" b="0" dirty="0"/>
          </a:p>
          <a:p>
            <a:pPr rtl="0"/>
            <a:r>
              <a:rPr lang="en-US" b="0" dirty="0"/>
              <a:t>The </a:t>
            </a:r>
            <a:r>
              <a:rPr lang="en-US" b="0" dirty="0" err="1"/>
              <a:t>Xamarin</a:t>
            </a:r>
            <a:r>
              <a:rPr lang="en-US" b="0" dirty="0"/>
              <a:t> Test Recorder is </a:t>
            </a:r>
            <a:r>
              <a:rPr lang="en-US" dirty="0"/>
              <a:t>a stand alone Visual Studio 2017 extension (installed via Visual Studio 2017 Extensions and Updates) that can "record" how a user interacts with an application, and create automated tests in C# based on those interactions.</a:t>
            </a:r>
            <a:endParaRPr lang="en-US" b="0" dirty="0"/>
          </a:p>
          <a:p>
            <a:pPr rtl="0"/>
            <a:endParaRPr lang="en-US" b="0" dirty="0"/>
          </a:p>
          <a:p>
            <a:pPr rtl="0"/>
            <a:r>
              <a:rPr lang="en-US" b="0" dirty="0"/>
              <a:t>Testers can start Test Recorder, connect it to device, simulator, or emulator, and then start using the mobile app. Test Recorder will capture the interactions between the user and the mobile app, and output a </a:t>
            </a:r>
            <a:r>
              <a:rPr lang="en-US" b="0" dirty="0" err="1"/>
              <a:t>Xamarin.UITest</a:t>
            </a:r>
            <a:r>
              <a:rPr lang="en-US" b="0" dirty="0"/>
              <a:t> in C# for that scenario.</a:t>
            </a:r>
          </a:p>
          <a:p>
            <a:pPr rtl="0"/>
            <a:endParaRPr lang="en-US" b="0" dirty="0">
              <a:effectLst/>
            </a:endParaRPr>
          </a:p>
          <a:p>
            <a:pPr rtl="0"/>
            <a:r>
              <a:rPr lang="en-US" b="0" dirty="0">
                <a:effectLst/>
              </a:rPr>
              <a:t>This example, taken</a:t>
            </a:r>
            <a:r>
              <a:rPr lang="en-US" b="0" baseline="0" dirty="0">
                <a:effectLst/>
              </a:rPr>
              <a:t> from Part #6, shows the output of a simple </a:t>
            </a:r>
            <a:r>
              <a:rPr lang="en-US" b="0" baseline="0" dirty="0" err="1">
                <a:effectLst/>
              </a:rPr>
              <a:t>Xamarin</a:t>
            </a:r>
            <a:r>
              <a:rPr lang="en-US" b="0" baseline="0" dirty="0">
                <a:effectLst/>
              </a:rPr>
              <a:t> Test interacting with the Drone Lander app.</a:t>
            </a:r>
            <a:endParaRPr lang="en-US" b="0" dirty="0">
              <a:effectLst/>
            </a:endParaRPr>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5</a:t>
            </a:fld>
            <a:endParaRPr lang="en-US"/>
          </a:p>
        </p:txBody>
      </p:sp>
    </p:spTree>
    <p:extLst>
      <p:ext uri="{BB962C8B-B14F-4D97-AF65-F5344CB8AC3E}">
        <p14:creationId xmlns:p14="http://schemas.microsoft.com/office/powerpoint/2010/main" val="206247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t>Once</a:t>
            </a:r>
            <a:r>
              <a:rPr lang="en-US" baseline="0" dirty="0"/>
              <a:t> tests have been created in a </a:t>
            </a:r>
            <a:r>
              <a:rPr lang="en-US" baseline="0" dirty="0" err="1"/>
              <a:t>Xamarin.UITest</a:t>
            </a:r>
            <a:r>
              <a:rPr lang="en-US" baseline="0" dirty="0"/>
              <a:t> project (by using Test Recorder, writing code, or both) the tests can be uploaded to the Visual Studio Mobile Center and integrated into the Build, Test, and Distribute lifecycle.</a:t>
            </a:r>
          </a:p>
          <a:p>
            <a:pPr rtl="0"/>
            <a:endParaRPr lang="en-US" baseline="0" dirty="0"/>
          </a:p>
          <a:p>
            <a:pPr rtl="0"/>
            <a:r>
              <a:rPr lang="en-US" baseline="0" dirty="0"/>
              <a:t>Integration and configuration of Mobile Center Test is accomplished via the Mobile Center portal, however the actual “upload” of tests currently requires the use of the Mobile Center command-line interface (CLI)</a:t>
            </a:r>
            <a:endParaRPr lang="en-US" dirty="0"/>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6</a:t>
            </a:fld>
            <a:endParaRPr lang="en-US"/>
          </a:p>
        </p:txBody>
      </p:sp>
    </p:spTree>
    <p:extLst>
      <p:ext uri="{BB962C8B-B14F-4D97-AF65-F5344CB8AC3E}">
        <p14:creationId xmlns:p14="http://schemas.microsoft.com/office/powerpoint/2010/main" val="1405484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effectLst/>
              </a:rPr>
              <a:t>Viewing tests in the</a:t>
            </a:r>
            <a:r>
              <a:rPr lang="en-US" baseline="0" dirty="0">
                <a:effectLst/>
              </a:rPr>
              <a:t> Mobile Center is accomplished via Test Reports. Test Reports are the final output of a</a:t>
            </a:r>
            <a:r>
              <a:rPr lang="en-US" dirty="0">
                <a:effectLst/>
              </a:rPr>
              <a:t> Test Run. </a:t>
            </a:r>
          </a:p>
          <a:p>
            <a:endParaRPr lang="en-US" dirty="0">
              <a:effectLst/>
            </a:endParaRPr>
          </a:p>
          <a:p>
            <a:r>
              <a:rPr lang="en-US" dirty="0">
                <a:effectLst/>
              </a:rPr>
              <a:t>A Test Report includes overall pass/fail status, a detailed breakdown of pass/fail status by manufacturer, operating system version, and form factor, and assets such as screenshots and device logs. Test reports are viewable in the Mobile Center portal.</a:t>
            </a:r>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7</a:t>
            </a:fld>
            <a:endParaRPr lang="en-US"/>
          </a:p>
        </p:txBody>
      </p:sp>
    </p:spTree>
    <p:extLst>
      <p:ext uri="{BB962C8B-B14F-4D97-AF65-F5344CB8AC3E}">
        <p14:creationId xmlns:p14="http://schemas.microsoft.com/office/powerpoint/2010/main" val="46755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4938D94-A7FD-5548-86A8-22A908024410}" type="slidenum">
              <a:rPr lang="en-US" smtClean="0"/>
              <a:pPr>
                <a:defRPr/>
              </a:pPr>
              <a:t>8</a:t>
            </a:fld>
            <a:endParaRPr lang="en-US"/>
          </a:p>
        </p:txBody>
      </p:sp>
    </p:spTree>
    <p:extLst>
      <p:ext uri="{BB962C8B-B14F-4D97-AF65-F5344CB8AC3E}">
        <p14:creationId xmlns:p14="http://schemas.microsoft.com/office/powerpoint/2010/main" val="4200994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680380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E39A483-7ED6-2749-80F2-0E541347832B}" type="datetimeFigureOut">
              <a:rPr lang="en-US"/>
              <a:pPr>
                <a:defRPr/>
              </a:pPr>
              <a:t>5/31/2017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99ED610-EDFB-324B-85C5-B853EBF5303B}" type="slidenum">
              <a:rPr lang="en-US"/>
              <a:pPr>
                <a:defRPr/>
              </a:pPr>
              <a:t>‹#›</a:t>
            </a:fld>
            <a:endParaRPr lang="en-US"/>
          </a:p>
        </p:txBody>
      </p:sp>
    </p:spTree>
    <p:extLst>
      <p:ext uri="{BB962C8B-B14F-4D97-AF65-F5344CB8AC3E}">
        <p14:creationId xmlns:p14="http://schemas.microsoft.com/office/powerpoint/2010/main" val="12418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91178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7D9C59B-A456-1A4E-A913-5BAD7E087496}" type="datetimeFigureOut">
              <a:rPr lang="en-US"/>
              <a:pPr>
                <a:defRPr/>
              </a:pPr>
              <a:t>5/31/2017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C53A32C-D506-D34D-9F91-C19C7FF12805}" type="slidenum">
              <a:rPr lang="en-US"/>
              <a:pPr>
                <a:defRPr/>
              </a:pPr>
              <a:t>‹#›</a:t>
            </a:fld>
            <a:endParaRPr lang="en-US"/>
          </a:p>
        </p:txBody>
      </p:sp>
    </p:spTree>
    <p:extLst>
      <p:ext uri="{BB962C8B-B14F-4D97-AF65-F5344CB8AC3E}">
        <p14:creationId xmlns:p14="http://schemas.microsoft.com/office/powerpoint/2010/main" val="149606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5674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619F51B6-7054-3045-A8CC-96CF463DA1C8}" type="datetimeFigureOut">
              <a:rPr lang="en-US"/>
              <a:pPr>
                <a:defRPr/>
              </a:pPr>
              <a:t>5/31/2017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52CE7642-968C-9847-A882-76019710F211}" type="slidenum">
              <a:rPr lang="en-US"/>
              <a:pPr>
                <a:defRPr/>
              </a:pPr>
              <a:t>‹#›</a:t>
            </a:fld>
            <a:endParaRPr lang="en-US"/>
          </a:p>
        </p:txBody>
      </p:sp>
    </p:spTree>
    <p:extLst>
      <p:ext uri="{BB962C8B-B14F-4D97-AF65-F5344CB8AC3E}">
        <p14:creationId xmlns:p14="http://schemas.microsoft.com/office/powerpoint/2010/main" val="51246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04FA3036-FD81-3B49-8C82-82EBB58CBE71}" type="datetimeFigureOut">
              <a:rPr lang="en-US"/>
              <a:pPr>
                <a:defRPr/>
              </a:pPr>
              <a:t>5/31/2017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DCF766DC-55EC-6142-86CB-84FF06DF4D36}" type="slidenum">
              <a:rPr lang="en-US"/>
              <a:pPr>
                <a:defRPr/>
              </a:pPr>
              <a:t>‹#›</a:t>
            </a:fld>
            <a:endParaRPr lang="en-US"/>
          </a:p>
        </p:txBody>
      </p:sp>
    </p:spTree>
    <p:extLst>
      <p:ext uri="{BB962C8B-B14F-4D97-AF65-F5344CB8AC3E}">
        <p14:creationId xmlns:p14="http://schemas.microsoft.com/office/powerpoint/2010/main" val="1522955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2E6A2BB6-B80B-3748-853A-FA588DC54013}" type="datetimeFigureOut">
              <a:rPr lang="en-US"/>
              <a:pPr>
                <a:defRPr/>
              </a:pPr>
              <a:t>5/31/2017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22824352-6894-B845-ACC6-91D23449C694}" type="slidenum">
              <a:rPr lang="en-US"/>
              <a:pPr>
                <a:defRPr/>
              </a:pPr>
              <a:t>‹#›</a:t>
            </a:fld>
            <a:endParaRPr lang="en-US"/>
          </a:p>
        </p:txBody>
      </p:sp>
    </p:spTree>
    <p:extLst>
      <p:ext uri="{BB962C8B-B14F-4D97-AF65-F5344CB8AC3E}">
        <p14:creationId xmlns:p14="http://schemas.microsoft.com/office/powerpoint/2010/main" val="455113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82E9EC10-BBA1-3647-AD40-EBB9BBE3633C}" type="datetimeFigureOut">
              <a:rPr lang="en-US"/>
              <a:pPr>
                <a:defRPr/>
              </a:pPr>
              <a:t>5/31/2017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48ABC771-38EC-D943-A9BD-D45F70F54464}" type="slidenum">
              <a:rPr lang="en-US"/>
              <a:pPr>
                <a:defRPr/>
              </a:pPr>
              <a:t>‹#›</a:t>
            </a:fld>
            <a:endParaRPr lang="en-US"/>
          </a:p>
        </p:txBody>
      </p:sp>
    </p:spTree>
    <p:extLst>
      <p:ext uri="{BB962C8B-B14F-4D97-AF65-F5344CB8AC3E}">
        <p14:creationId xmlns:p14="http://schemas.microsoft.com/office/powerpoint/2010/main" val="1900739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4D8660F9-2D11-9E44-B452-6799F54BE1A6}" type="datetimeFigureOut">
              <a:rPr lang="en-US"/>
              <a:pPr>
                <a:defRPr/>
              </a:pPr>
              <a:t>5/31/2017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2E3E96E-3419-1A46-AD3B-12B357BE6A97}" type="slidenum">
              <a:rPr lang="en-US"/>
              <a:pPr>
                <a:defRPr/>
              </a:pPr>
              <a:t>‹#›</a:t>
            </a:fld>
            <a:endParaRPr lang="en-US"/>
          </a:p>
        </p:txBody>
      </p:sp>
    </p:spTree>
    <p:extLst>
      <p:ext uri="{BB962C8B-B14F-4D97-AF65-F5344CB8AC3E}">
        <p14:creationId xmlns:p14="http://schemas.microsoft.com/office/powerpoint/2010/main" val="1905409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32FDE483-88AC-5D43-B32A-EC3C731FABEB}" type="datetimeFigureOut">
              <a:rPr lang="en-US"/>
              <a:pPr>
                <a:defRPr/>
              </a:pPr>
              <a:t>5/31/2017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248CF746-885C-AD41-9D4B-01AF7D316E74}" type="slidenum">
              <a:rPr lang="en-US"/>
              <a:pPr>
                <a:defRPr/>
              </a:pPr>
              <a:t>‹#›</a:t>
            </a:fld>
            <a:endParaRPr lang="en-US"/>
          </a:p>
        </p:txBody>
      </p:sp>
    </p:spTree>
    <p:extLst>
      <p:ext uri="{BB962C8B-B14F-4D97-AF65-F5344CB8AC3E}">
        <p14:creationId xmlns:p14="http://schemas.microsoft.com/office/powerpoint/2010/main" val="94401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E5A515EF-7CAE-7B43-B305-6968BEF24945}" type="datetimeFigureOut">
              <a:rPr lang="en-US"/>
              <a:pPr>
                <a:defRPr/>
              </a:pPr>
              <a:t>5/31/2017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5769AA42-2364-F842-A1DD-5BD1433E738B}" type="slidenum">
              <a:rPr lang="en-US"/>
              <a:pPr>
                <a:defRPr/>
              </a:pPr>
              <a:t>‹#›</a:t>
            </a:fld>
            <a:endParaRPr lang="en-US"/>
          </a:p>
        </p:txBody>
      </p:sp>
    </p:spTree>
    <p:extLst>
      <p:ext uri="{BB962C8B-B14F-4D97-AF65-F5344CB8AC3E}">
        <p14:creationId xmlns:p14="http://schemas.microsoft.com/office/powerpoint/2010/main" val="39303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0491F01-59E1-084B-A528-58B112E6D0EA}" type="datetimeFigureOut">
              <a:rPr lang="en-US"/>
              <a:pPr>
                <a:defRPr/>
              </a:pPr>
              <a:t>5/31/2017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BCAC686C-102B-FF45-A704-02B2F676BAA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702646"/>
            <a:ext cx="5344175" cy="565727"/>
          </a:xfrm>
        </p:spPr>
        <p:txBody>
          <a:bodyPr/>
          <a:lstStyle/>
          <a:p>
            <a:r>
              <a:rPr lang="en-US" sz="2800" b="0" dirty="0"/>
              <a:t>PART 6: </a:t>
            </a:r>
            <a:r>
              <a:rPr lang="en-US" sz="2800" b="0" dirty="0" err="1"/>
              <a:t>Xamarin</a:t>
            </a:r>
            <a:r>
              <a:rPr lang="en-US" sz="2800" b="0" dirty="0"/>
              <a:t> UI Tests</a:t>
            </a:r>
            <a:br>
              <a:rPr lang="en-US" sz="2800" b="0" dirty="0"/>
            </a:br>
            <a:endParaRPr lang="en-US" sz="2800" b="0" dirty="0"/>
          </a:p>
        </p:txBody>
      </p:sp>
      <p:sp>
        <p:nvSpPr>
          <p:cNvPr id="3" name="Title 1"/>
          <p:cNvSpPr txBox="1">
            <a:spLocks/>
          </p:cNvSpPr>
          <p:nvPr/>
        </p:nvSpPr>
        <p:spPr bwMode="auto">
          <a:xfrm>
            <a:off x="5913438" y="2595741"/>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dirty="0"/>
              <a:t>OPERATION:</a:t>
            </a:r>
            <a:br>
              <a:rPr lang="en-US" altLang="en-US" dirty="0"/>
            </a:br>
            <a:r>
              <a:rPr lang="en-US" altLang="en-US" dirty="0"/>
              <a:t>REMOTE RESUPPLY</a:t>
            </a:r>
          </a:p>
        </p:txBody>
      </p:sp>
    </p:spTree>
    <p:extLst>
      <p:ext uri="{BB962C8B-B14F-4D97-AF65-F5344CB8AC3E}">
        <p14:creationId xmlns:p14="http://schemas.microsoft.com/office/powerpoint/2010/main" val="166490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err="1"/>
              <a:t>Xamarin</a:t>
            </a:r>
            <a:r>
              <a:rPr lang="en-US" dirty="0"/>
              <a:t> UI Tests</a:t>
            </a:r>
            <a:endParaRPr lang="en-US" altLang="en-US" dirty="0"/>
          </a:p>
        </p:txBody>
      </p:sp>
      <p:grpSp>
        <p:nvGrpSpPr>
          <p:cNvPr id="4" name="Group 3"/>
          <p:cNvGrpSpPr/>
          <p:nvPr/>
        </p:nvGrpSpPr>
        <p:grpSpPr>
          <a:xfrm>
            <a:off x="1411670" y="2402299"/>
            <a:ext cx="2207172" cy="2900855"/>
            <a:chOff x="998483" y="2196662"/>
            <a:chExt cx="2207172" cy="2900855"/>
          </a:xfrm>
        </p:grpSpPr>
        <p:sp>
          <p:nvSpPr>
            <p:cNvPr id="5" name="Rectangle 4"/>
            <p:cNvSpPr/>
            <p:nvPr/>
          </p:nvSpPr>
          <p:spPr>
            <a:xfrm>
              <a:off x="998483" y="2196662"/>
              <a:ext cx="2207172" cy="2900855"/>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92772" y="2606565"/>
              <a:ext cx="1618594" cy="14188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Calabash Tests</a:t>
              </a:r>
            </a:p>
          </p:txBody>
        </p:sp>
        <p:sp>
          <p:nvSpPr>
            <p:cNvPr id="7" name="Rectangle 6"/>
            <p:cNvSpPr/>
            <p:nvPr/>
          </p:nvSpPr>
          <p:spPr>
            <a:xfrm>
              <a:off x="1267045" y="4246179"/>
              <a:ext cx="1618594" cy="520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Calabash Client</a:t>
              </a:r>
            </a:p>
          </p:txBody>
        </p:sp>
      </p:grpSp>
      <p:grpSp>
        <p:nvGrpSpPr>
          <p:cNvPr id="8" name="Group 7"/>
          <p:cNvGrpSpPr/>
          <p:nvPr/>
        </p:nvGrpSpPr>
        <p:grpSpPr>
          <a:xfrm>
            <a:off x="4593076" y="2402299"/>
            <a:ext cx="2207172" cy="2900855"/>
            <a:chOff x="3723890" y="2196662"/>
            <a:chExt cx="2207172" cy="2900855"/>
          </a:xfrm>
        </p:grpSpPr>
        <p:sp>
          <p:nvSpPr>
            <p:cNvPr id="9" name="Rectangle 8"/>
            <p:cNvSpPr/>
            <p:nvPr/>
          </p:nvSpPr>
          <p:spPr>
            <a:xfrm>
              <a:off x="3723890" y="2196662"/>
              <a:ext cx="2207172" cy="2900855"/>
            </a:xfrm>
            <a:prstGeom prst="rect">
              <a:avLst/>
            </a:prstGeom>
            <a:solidFill>
              <a:srgbClr val="39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18179" y="2490949"/>
              <a:ext cx="1618594" cy="15345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1" name="Rectangle 10"/>
            <p:cNvSpPr/>
            <p:nvPr/>
          </p:nvSpPr>
          <p:spPr>
            <a:xfrm>
              <a:off x="4018179" y="4246179"/>
              <a:ext cx="1618594" cy="5452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grpSp>
      <p:sp>
        <p:nvSpPr>
          <p:cNvPr id="12" name="Arrow: Left-Right 6"/>
          <p:cNvSpPr/>
          <p:nvPr/>
        </p:nvSpPr>
        <p:spPr>
          <a:xfrm>
            <a:off x="3477367" y="3674050"/>
            <a:ext cx="1257184" cy="557049"/>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182678" y="2244414"/>
            <a:ext cx="3843131" cy="3416320"/>
          </a:xfrm>
          <a:prstGeom prst="rect">
            <a:avLst/>
          </a:prstGeom>
        </p:spPr>
        <p:txBody>
          <a:bodyPr wrap="square">
            <a:spAutoFit/>
          </a:bodyPr>
          <a:lstStyle/>
          <a:p>
            <a:pPr marL="285750" lvl="0" indent="-285750">
              <a:lnSpc>
                <a:spcPct val="100000"/>
              </a:lnSpc>
              <a:spcBef>
                <a:spcPts val="0"/>
              </a:spcBef>
              <a:buFont typeface="Arial" charset="0"/>
              <a:buChar char="•"/>
              <a:defRPr/>
            </a:pPr>
            <a:r>
              <a:rPr lang="en-US" sz="2400" dirty="0">
                <a:solidFill>
                  <a:schemeClr val="bg1"/>
                </a:solidFill>
              </a:rPr>
              <a:t>Starts with </a:t>
            </a:r>
            <a:r>
              <a:rPr lang="en-US" sz="2400" dirty="0" err="1">
                <a:solidFill>
                  <a:schemeClr val="bg1"/>
                </a:solidFill>
              </a:rPr>
              <a:t>Xamarin.UITest</a:t>
            </a:r>
            <a:endParaRPr lang="en-US" sz="2400" dirty="0">
              <a:solidFill>
                <a:schemeClr val="bg1"/>
              </a:solidFill>
            </a:endParaRPr>
          </a:p>
          <a:p>
            <a:pPr marL="285750" lvl="0" indent="-285750">
              <a:lnSpc>
                <a:spcPct val="100000"/>
              </a:lnSpc>
              <a:spcBef>
                <a:spcPts val="0"/>
              </a:spcBef>
              <a:buFont typeface="Arial" charset="0"/>
              <a:buChar char="•"/>
              <a:defRPr/>
            </a:pPr>
            <a:r>
              <a:rPr lang="en-US" sz="2400" dirty="0">
                <a:solidFill>
                  <a:schemeClr val="bg1"/>
                </a:solidFill>
              </a:rPr>
              <a:t>Based on Calabash</a:t>
            </a:r>
          </a:p>
          <a:p>
            <a:pPr marL="285750" lvl="0" indent="-285750">
              <a:lnSpc>
                <a:spcPct val="100000"/>
              </a:lnSpc>
              <a:spcBef>
                <a:spcPts val="0"/>
              </a:spcBef>
              <a:buFont typeface="Arial" charset="0"/>
              <a:buChar char="•"/>
              <a:defRPr/>
            </a:pPr>
            <a:r>
              <a:rPr lang="en-US" sz="2400" dirty="0">
                <a:solidFill>
                  <a:schemeClr val="bg1"/>
                </a:solidFill>
              </a:rPr>
              <a:t>Execute tests in C# </a:t>
            </a:r>
            <a:br>
              <a:rPr lang="en-US" sz="2400" dirty="0">
                <a:solidFill>
                  <a:schemeClr val="bg1"/>
                </a:solidFill>
              </a:rPr>
            </a:br>
            <a:r>
              <a:rPr lang="en-US" sz="2400" dirty="0">
                <a:solidFill>
                  <a:schemeClr val="bg1"/>
                </a:solidFill>
              </a:rPr>
              <a:t>and </a:t>
            </a:r>
            <a:r>
              <a:rPr lang="en-US" sz="2400" dirty="0" err="1">
                <a:solidFill>
                  <a:schemeClr val="bg1"/>
                </a:solidFill>
              </a:rPr>
              <a:t>NUnit</a:t>
            </a:r>
            <a:endParaRPr lang="en-US" sz="2400" dirty="0">
              <a:solidFill>
                <a:schemeClr val="bg1"/>
              </a:solidFill>
            </a:endParaRPr>
          </a:p>
          <a:p>
            <a:pPr marL="285750" lvl="0" indent="-285750">
              <a:lnSpc>
                <a:spcPct val="100000"/>
              </a:lnSpc>
              <a:spcBef>
                <a:spcPts val="0"/>
              </a:spcBef>
              <a:buFont typeface="Arial" charset="0"/>
              <a:buChar char="•"/>
              <a:defRPr/>
            </a:pPr>
            <a:r>
              <a:rPr lang="en-US" sz="2400" dirty="0">
                <a:solidFill>
                  <a:schemeClr val="bg1"/>
                </a:solidFill>
              </a:rPr>
              <a:t>Integrates with </a:t>
            </a:r>
            <a:r>
              <a:rPr lang="en-US" sz="2400" dirty="0" err="1">
                <a:solidFill>
                  <a:schemeClr val="bg1"/>
                </a:solidFill>
              </a:rPr>
              <a:t>Xamarin.Android</a:t>
            </a:r>
            <a:r>
              <a:rPr lang="en-US" sz="2400" dirty="0">
                <a:solidFill>
                  <a:schemeClr val="bg1"/>
                </a:solidFill>
              </a:rPr>
              <a:t> </a:t>
            </a:r>
            <a:br>
              <a:rPr lang="en-US" sz="2400" dirty="0">
                <a:solidFill>
                  <a:schemeClr val="bg1"/>
                </a:solidFill>
              </a:rPr>
            </a:br>
            <a:r>
              <a:rPr lang="en-US" sz="2400" dirty="0">
                <a:solidFill>
                  <a:schemeClr val="bg1"/>
                </a:solidFill>
              </a:rPr>
              <a:t>and </a:t>
            </a:r>
            <a:r>
              <a:rPr lang="en-US" sz="2400" dirty="0" err="1">
                <a:solidFill>
                  <a:schemeClr val="bg1"/>
                </a:solidFill>
              </a:rPr>
              <a:t>Xamarin.iOS</a:t>
            </a:r>
            <a:endParaRPr lang="en-US" sz="2400" dirty="0">
              <a:solidFill>
                <a:schemeClr val="bg1"/>
              </a:solidFill>
            </a:endParaRPr>
          </a:p>
          <a:p>
            <a:pPr marL="285750" lvl="0" indent="-285750">
              <a:lnSpc>
                <a:spcPct val="100000"/>
              </a:lnSpc>
              <a:spcBef>
                <a:spcPts val="0"/>
              </a:spcBef>
              <a:buFont typeface="Arial" charset="0"/>
              <a:buChar char="•"/>
              <a:defRPr/>
            </a:pPr>
            <a:r>
              <a:rPr lang="en-US" sz="2400" dirty="0">
                <a:solidFill>
                  <a:schemeClr val="bg1"/>
                </a:solidFill>
              </a:rPr>
              <a:t>Can be used with </a:t>
            </a:r>
            <a:br>
              <a:rPr lang="en-US" sz="2400" dirty="0">
                <a:solidFill>
                  <a:schemeClr val="bg1"/>
                </a:solidFill>
              </a:rPr>
            </a:br>
            <a:r>
              <a:rPr lang="en-US" sz="2400" dirty="0">
                <a:solidFill>
                  <a:schemeClr val="bg1"/>
                </a:solidFill>
              </a:rPr>
              <a:t>native platforms</a:t>
            </a:r>
          </a:p>
        </p:txBody>
      </p:sp>
    </p:spTree>
    <p:extLst>
      <p:ext uri="{BB962C8B-B14F-4D97-AF65-F5344CB8AC3E}">
        <p14:creationId xmlns:p14="http://schemas.microsoft.com/office/powerpoint/2010/main" val="2071199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Integrating </a:t>
            </a:r>
            <a:r>
              <a:rPr lang="en-US" dirty="0" err="1"/>
              <a:t>Xamarin.UITest</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Add a UI Test App </a:t>
            </a:r>
            <a:br>
              <a:rPr lang="en-US" dirty="0"/>
            </a:br>
            <a:r>
              <a:rPr lang="en-US" dirty="0"/>
              <a:t>project to your solution</a:t>
            </a:r>
          </a:p>
          <a:p>
            <a:pPr marL="342900" indent="-342900">
              <a:buFont typeface="Arial" charset="0"/>
              <a:buChar char="•"/>
            </a:pPr>
            <a:r>
              <a:rPr lang="en-US" dirty="0"/>
              <a:t>Ensure </a:t>
            </a:r>
            <a:r>
              <a:rPr lang="en-US" dirty="0" err="1"/>
              <a:t>NuGet</a:t>
            </a:r>
            <a:r>
              <a:rPr lang="en-US" dirty="0"/>
              <a:t> packages </a:t>
            </a:r>
            <a:br>
              <a:rPr lang="en-US" dirty="0"/>
            </a:br>
            <a:r>
              <a:rPr lang="en-US" dirty="0"/>
              <a:t>are up-to-date</a:t>
            </a:r>
          </a:p>
          <a:p>
            <a:pPr marL="342900" indent="-342900">
              <a:buFont typeface="Arial" charset="0"/>
              <a:buChar char="•"/>
            </a:pPr>
            <a:r>
              <a:rPr lang="en-US" dirty="0"/>
              <a:t>Specify the location </a:t>
            </a:r>
            <a:br>
              <a:rPr lang="en-US" dirty="0"/>
            </a:br>
            <a:r>
              <a:rPr lang="en-US" dirty="0"/>
              <a:t>of the target app</a:t>
            </a:r>
          </a:p>
          <a:p>
            <a:pPr marL="342900" indent="-342900">
              <a:buFont typeface="Arial" charset="0"/>
              <a:buChar char="•"/>
            </a:pPr>
            <a:r>
              <a:rPr lang="en-US" dirty="0"/>
              <a:t>Write or record tests</a:t>
            </a:r>
          </a:p>
          <a:p>
            <a:pPr marL="342900" indent="-342900">
              <a:buFont typeface="Arial" charset="0"/>
              <a:buChar char="•"/>
            </a:pPr>
            <a:r>
              <a:rPr lang="en-US" dirty="0"/>
              <a:t>Run tests</a:t>
            </a:r>
          </a:p>
          <a:p>
            <a:pPr marL="342900" indent="-342900">
              <a:buFont typeface="Arial" charset="0"/>
              <a:buChar char="•"/>
            </a:pPr>
            <a:r>
              <a:rPr lang="en-US" dirty="0"/>
              <a:t>View results in the Test Explorer</a:t>
            </a:r>
          </a:p>
        </p:txBody>
      </p:sp>
      <p:pic>
        <p:nvPicPr>
          <p:cNvPr id="5" name="Picture 4"/>
          <p:cNvPicPr>
            <a:picLocks noChangeAspect="1"/>
          </p:cNvPicPr>
          <p:nvPr/>
        </p:nvPicPr>
        <p:blipFill>
          <a:blip r:embed="rId3"/>
          <a:stretch>
            <a:fillRect/>
          </a:stretch>
        </p:blipFill>
        <p:spPr>
          <a:xfrm>
            <a:off x="6736335" y="1226862"/>
            <a:ext cx="3022034" cy="4287510"/>
          </a:xfrm>
          <a:prstGeom prst="rect">
            <a:avLst/>
          </a:prstGeom>
        </p:spPr>
      </p:pic>
    </p:spTree>
    <p:extLst>
      <p:ext uri="{BB962C8B-B14F-4D97-AF65-F5344CB8AC3E}">
        <p14:creationId xmlns:p14="http://schemas.microsoft.com/office/powerpoint/2010/main" val="1115671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a:t>Writing Test Scripts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Marked with the </a:t>
            </a:r>
            <a:br>
              <a:rPr lang="en-US" dirty="0"/>
            </a:br>
            <a:r>
              <a:rPr lang="en-US" dirty="0" err="1"/>
              <a:t>NUnit</a:t>
            </a:r>
            <a:r>
              <a:rPr lang="en-US" dirty="0"/>
              <a:t> Test attribute</a:t>
            </a:r>
          </a:p>
          <a:p>
            <a:pPr marL="342900" indent="-342900">
              <a:buFont typeface="Arial" charset="0"/>
              <a:buChar char="•"/>
            </a:pPr>
            <a:r>
              <a:rPr lang="en-US" dirty="0"/>
              <a:t>Written in C#</a:t>
            </a:r>
          </a:p>
          <a:p>
            <a:pPr marL="342900" indent="-342900">
              <a:buFont typeface="Arial" charset="0"/>
              <a:buChar char="•"/>
            </a:pPr>
            <a:r>
              <a:rPr lang="en-US" dirty="0"/>
              <a:t>Typically work against the platform-specific app object</a:t>
            </a:r>
          </a:p>
          <a:p>
            <a:pPr marL="342900" indent="-342900">
              <a:buFont typeface="Arial" charset="0"/>
              <a:buChar char="•"/>
            </a:pPr>
            <a:r>
              <a:rPr lang="en-US" dirty="0"/>
              <a:t>Can leverage standard </a:t>
            </a:r>
            <a:br>
              <a:rPr lang="en-US" dirty="0"/>
            </a:br>
            <a:r>
              <a:rPr lang="en-US" dirty="0"/>
              <a:t>.NET Framework libraries</a:t>
            </a:r>
          </a:p>
          <a:p>
            <a:pPr marL="342900" indent="-342900">
              <a:buFont typeface="Arial" charset="0"/>
              <a:buChar char="•"/>
            </a:pPr>
            <a:r>
              <a:rPr lang="en-US" dirty="0"/>
              <a:t>Can interact with the device</a:t>
            </a:r>
          </a:p>
        </p:txBody>
      </p:sp>
      <p:sp>
        <p:nvSpPr>
          <p:cNvPr id="5" name="TextBox 4"/>
          <p:cNvSpPr txBox="1"/>
          <p:nvPr/>
        </p:nvSpPr>
        <p:spPr>
          <a:xfrm>
            <a:off x="5399462" y="1948312"/>
            <a:ext cx="5623034" cy="3047758"/>
          </a:xfrm>
          <a:prstGeom prst="rect">
            <a:avLst/>
          </a:prstGeom>
          <a:noFill/>
          <a:ln>
            <a:noFill/>
          </a:ln>
        </p:spPr>
        <p:txBody>
          <a:bodyPr wrap="none" rtlCol="0">
            <a:noAutofit/>
          </a:bodyPr>
          <a:lstStyle/>
          <a:p>
            <a:r>
              <a:rPr lang="en-US" sz="1600" dirty="0">
                <a:solidFill>
                  <a:schemeClr val="bg1"/>
                </a:solidFill>
                <a:latin typeface="Lucida Console" charset="0"/>
                <a:ea typeface="Lucida Console" charset="0"/>
                <a:cs typeface="Lucida Console" charset="0"/>
              </a:rPr>
              <a:t>[Test]</a:t>
            </a:r>
          </a:p>
          <a:p>
            <a:r>
              <a:rPr lang="en-US" sz="1600" dirty="0">
                <a:solidFill>
                  <a:schemeClr val="bg1"/>
                </a:solidFill>
                <a:latin typeface="Lucida Console" charset="0"/>
                <a:ea typeface="Lucida Console" charset="0"/>
                <a:cs typeface="Lucida Console" charset="0"/>
              </a:rPr>
              <a:t>public void </a:t>
            </a:r>
            <a:r>
              <a:rPr lang="en-US" sz="1600" dirty="0" err="1">
                <a:solidFill>
                  <a:schemeClr val="bg1"/>
                </a:solidFill>
                <a:latin typeface="Lucida Console" charset="0"/>
                <a:ea typeface="Lucida Console" charset="0"/>
                <a:cs typeface="Lucida Console" charset="0"/>
              </a:rPr>
              <a:t>AppLaunches</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app.Flash</a:t>
            </a:r>
            <a:r>
              <a:rPr lang="en-US" sz="1600" dirty="0">
                <a:solidFill>
                  <a:schemeClr val="bg1"/>
                </a:solidFill>
                <a:latin typeface="Lucida Console" charset="0"/>
                <a:ea typeface="Lucida Console" charset="0"/>
                <a:cs typeface="Lucida Console" charset="0"/>
              </a:rPr>
              <a:t>(x =&gt; </a:t>
            </a:r>
            <a:r>
              <a:rPr lang="en-US" sz="1600" dirty="0" err="1">
                <a:solidFill>
                  <a:schemeClr val="bg1"/>
                </a:solidFill>
                <a:latin typeface="Lucida Console" charset="0"/>
                <a:ea typeface="Lucida Console" charset="0"/>
                <a:cs typeface="Lucida Console" charset="0"/>
              </a:rPr>
              <a:t>x.Text</a:t>
            </a:r>
            <a:r>
              <a:rPr lang="en-US" sz="1600" dirty="0">
                <a:solidFill>
                  <a:schemeClr val="bg1"/>
                </a:solidFill>
                <a:latin typeface="Lucida Console" charset="0"/>
                <a:ea typeface="Lucida Console" charset="0"/>
                <a:cs typeface="Lucida Console" charset="0"/>
              </a:rPr>
              <a:t>("Sign In"));</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app.SetOrientationLandscape</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app.PressVolumeDown</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app.PressVolumeDown</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app.SetOrientationPortrait</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app.Flash</a:t>
            </a:r>
            <a:r>
              <a:rPr lang="en-US" sz="1600" dirty="0">
                <a:solidFill>
                  <a:schemeClr val="bg1"/>
                </a:solidFill>
                <a:latin typeface="Lucida Console" charset="0"/>
                <a:ea typeface="Lucida Console" charset="0"/>
                <a:cs typeface="Lucida Console" charset="0"/>
              </a:rPr>
              <a:t>(x =&gt; </a:t>
            </a:r>
            <a:r>
              <a:rPr lang="en-US" sz="1600" dirty="0" err="1">
                <a:solidFill>
                  <a:schemeClr val="bg1"/>
                </a:solidFill>
                <a:latin typeface="Lucida Console" charset="0"/>
                <a:ea typeface="Lucida Console" charset="0"/>
                <a:cs typeface="Lucida Console" charset="0"/>
              </a:rPr>
              <a:t>x.Button</a:t>
            </a:r>
            <a:r>
              <a:rPr lang="en-US" sz="1600" dirty="0">
                <a:solidFill>
                  <a:schemeClr val="bg1"/>
                </a:solidFill>
                <a:latin typeface="Lucida Console" charset="0"/>
                <a:ea typeface="Lucida Console" charset="0"/>
                <a:cs typeface="Lucida Console" charset="0"/>
              </a:rPr>
              <a:t>("Reset"));</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app.PressVolumeUp</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r>
              <a:rPr lang="en-US" sz="1600" dirty="0" err="1">
                <a:solidFill>
                  <a:schemeClr val="bg1"/>
                </a:solidFill>
                <a:latin typeface="Lucida Console" charset="0"/>
                <a:ea typeface="Lucida Console" charset="0"/>
                <a:cs typeface="Lucida Console" charset="0"/>
              </a:rPr>
              <a:t>app.PressVolumeUp</a:t>
            </a:r>
            <a:r>
              <a:rPr lang="en-US" sz="1600" dirty="0">
                <a:solidFill>
                  <a:schemeClr val="bg1"/>
                </a:solidFill>
                <a:latin typeface="Lucida Console" charset="0"/>
                <a:ea typeface="Lucida Console" charset="0"/>
                <a:cs typeface="Lucida Console" charset="0"/>
              </a:rPr>
              <a:t>();</a:t>
            </a:r>
          </a:p>
          <a:p>
            <a:r>
              <a:rPr lang="en-US" sz="1600" dirty="0">
                <a:solidFill>
                  <a:schemeClr val="bg1"/>
                </a:solidFill>
                <a:latin typeface="Lucida Console" charset="0"/>
                <a:ea typeface="Lucida Console" charset="0"/>
                <a:cs typeface="Lucida Console" charset="0"/>
              </a:rPr>
              <a:t>	}</a:t>
            </a:r>
          </a:p>
        </p:txBody>
      </p:sp>
    </p:spTree>
    <p:extLst>
      <p:ext uri="{BB962C8B-B14F-4D97-AF65-F5344CB8AC3E}">
        <p14:creationId xmlns:p14="http://schemas.microsoft.com/office/powerpoint/2010/main" val="140353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err="1"/>
              <a:t>Xamarin</a:t>
            </a:r>
            <a:r>
              <a:rPr lang="en-US" dirty="0"/>
              <a:t> Test Recorder</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Helpful when new to </a:t>
            </a:r>
            <a:r>
              <a:rPr lang="en-US" dirty="0" err="1"/>
              <a:t>Xamarin.UITest</a:t>
            </a:r>
            <a:r>
              <a:rPr lang="en-US" dirty="0"/>
              <a:t> or </a:t>
            </a:r>
            <a:br>
              <a:rPr lang="en-US" dirty="0"/>
            </a:br>
            <a:r>
              <a:rPr lang="en-US" dirty="0"/>
              <a:t>unfamiliar with APIs</a:t>
            </a:r>
          </a:p>
          <a:p>
            <a:pPr marL="342900" indent="-342900">
              <a:buFont typeface="Arial" charset="0"/>
              <a:buChar char="•"/>
            </a:pPr>
            <a:r>
              <a:rPr lang="en-US" dirty="0"/>
              <a:t>Connect to real devices, </a:t>
            </a:r>
            <a:br>
              <a:rPr lang="en-US" dirty="0"/>
            </a:br>
            <a:r>
              <a:rPr lang="en-US" dirty="0"/>
              <a:t>or simulators/emulators</a:t>
            </a:r>
          </a:p>
          <a:p>
            <a:pPr marL="342900" indent="-342900">
              <a:buFont typeface="Arial" charset="0"/>
              <a:buChar char="•"/>
            </a:pPr>
            <a:r>
              <a:rPr lang="en-US" dirty="0"/>
              <a:t>Generates C# test script code</a:t>
            </a:r>
          </a:p>
        </p:txBody>
      </p:sp>
      <p:pic>
        <p:nvPicPr>
          <p:cNvPr id="5" name="Picture 4"/>
          <p:cNvPicPr>
            <a:picLocks noChangeAspect="1"/>
          </p:cNvPicPr>
          <p:nvPr/>
        </p:nvPicPr>
        <p:blipFill>
          <a:blip r:embed="rId3"/>
          <a:stretch>
            <a:fillRect/>
          </a:stretch>
        </p:blipFill>
        <p:spPr>
          <a:xfrm>
            <a:off x="5367130" y="2120553"/>
            <a:ext cx="5687923" cy="2711798"/>
          </a:xfrm>
          <a:prstGeom prst="rect">
            <a:avLst/>
          </a:prstGeom>
        </p:spPr>
      </p:pic>
    </p:spTree>
    <p:extLst>
      <p:ext uri="{BB962C8B-B14F-4D97-AF65-F5344CB8AC3E}">
        <p14:creationId xmlns:p14="http://schemas.microsoft.com/office/powerpoint/2010/main" val="119115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Integrating Mobile Center Test </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Create tests in a </a:t>
            </a:r>
            <a:br>
              <a:rPr lang="en-US" dirty="0"/>
            </a:br>
            <a:r>
              <a:rPr lang="en-US" dirty="0" err="1"/>
              <a:t>Xamarin.UITest</a:t>
            </a:r>
            <a:r>
              <a:rPr lang="en-US" dirty="0"/>
              <a:t> project</a:t>
            </a:r>
          </a:p>
          <a:p>
            <a:pPr marL="342900" indent="-342900">
              <a:buFont typeface="Arial" charset="0"/>
              <a:buChar char="•"/>
            </a:pPr>
            <a:r>
              <a:rPr lang="en-US" dirty="0"/>
              <a:t>Create a Test Series</a:t>
            </a:r>
          </a:p>
          <a:p>
            <a:pPr marL="342900" indent="-342900">
              <a:buFont typeface="Arial" charset="0"/>
              <a:buChar char="•"/>
            </a:pPr>
            <a:r>
              <a:rPr lang="en-US" dirty="0"/>
              <a:t>Create a Test Run</a:t>
            </a:r>
          </a:p>
          <a:p>
            <a:pPr marL="342900" indent="-342900">
              <a:buFont typeface="Arial" charset="0"/>
              <a:buChar char="•"/>
            </a:pPr>
            <a:r>
              <a:rPr lang="en-US" dirty="0"/>
              <a:t>Upload tests to Mobile Center using the Mobile Center CLI</a:t>
            </a:r>
          </a:p>
          <a:p>
            <a:pPr marL="342900" indent="-342900">
              <a:buFont typeface="Arial" charset="0"/>
              <a:buChar char="•"/>
            </a:pPr>
            <a:r>
              <a:rPr lang="en-US" dirty="0"/>
              <a:t>Integrate into the Build, Test, Distribute lifecycle</a:t>
            </a:r>
          </a:p>
        </p:txBody>
      </p:sp>
      <p:pic>
        <p:nvPicPr>
          <p:cNvPr id="5" name="Picture 4"/>
          <p:cNvPicPr>
            <a:picLocks noChangeAspect="1"/>
          </p:cNvPicPr>
          <p:nvPr/>
        </p:nvPicPr>
        <p:blipFill>
          <a:blip r:embed="rId3"/>
          <a:stretch>
            <a:fillRect/>
          </a:stretch>
        </p:blipFill>
        <p:spPr>
          <a:xfrm>
            <a:off x="5378906" y="1537732"/>
            <a:ext cx="4686350" cy="3018781"/>
          </a:xfrm>
          <a:prstGeom prst="rect">
            <a:avLst/>
          </a:prstGeom>
        </p:spPr>
      </p:pic>
      <p:sp>
        <p:nvSpPr>
          <p:cNvPr id="6" name="TextBox 5"/>
          <p:cNvSpPr txBox="1"/>
          <p:nvPr/>
        </p:nvSpPr>
        <p:spPr>
          <a:xfrm>
            <a:off x="5378906" y="4914391"/>
            <a:ext cx="5772807" cy="369332"/>
          </a:xfrm>
          <a:prstGeom prst="rect">
            <a:avLst/>
          </a:prstGeom>
          <a:noFill/>
          <a:ln>
            <a:noFill/>
          </a:ln>
        </p:spPr>
        <p:txBody>
          <a:bodyPr wrap="square" rtlCol="0">
            <a:spAutoFit/>
          </a:bodyPr>
          <a:lstStyle/>
          <a:p>
            <a:r>
              <a:rPr lang="en-US" dirty="0">
                <a:solidFill>
                  <a:schemeClr val="bg1"/>
                </a:solidFill>
                <a:latin typeface="Lucida Console" charset="0"/>
                <a:ea typeface="Lucida Console" charset="0"/>
                <a:cs typeface="Lucida Console" charset="0"/>
              </a:rPr>
              <a:t>mobile-center test run </a:t>
            </a:r>
            <a:r>
              <a:rPr lang="en-US" dirty="0" err="1">
                <a:solidFill>
                  <a:schemeClr val="bg1"/>
                </a:solidFill>
                <a:latin typeface="Lucida Console" charset="0"/>
                <a:ea typeface="Lucida Console" charset="0"/>
                <a:cs typeface="Lucida Console" charset="0"/>
              </a:rPr>
              <a:t>uitest</a:t>
            </a:r>
            <a:r>
              <a:rPr lang="en-US" dirty="0">
                <a:solidFill>
                  <a:schemeClr val="bg1"/>
                </a:solidFill>
                <a:latin typeface="Lucida Console" charset="0"/>
                <a:ea typeface="Lucida Console" charset="0"/>
                <a:cs typeface="Lucida Console" charset="0"/>
              </a:rPr>
              <a:t> --app</a:t>
            </a:r>
          </a:p>
        </p:txBody>
      </p:sp>
    </p:spTree>
    <p:extLst>
      <p:ext uri="{BB962C8B-B14F-4D97-AF65-F5344CB8AC3E}">
        <p14:creationId xmlns:p14="http://schemas.microsoft.com/office/powerpoint/2010/main" val="90386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Viewing Mobile </a:t>
            </a:r>
            <a:br>
              <a:rPr lang="en-US" dirty="0"/>
            </a:br>
            <a:r>
              <a:rPr lang="en-US" dirty="0"/>
              <a:t>Center Tests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View test results based on pass/fail</a:t>
            </a:r>
          </a:p>
          <a:p>
            <a:pPr marL="342900" indent="-342900">
              <a:buFont typeface="Arial" charset="0"/>
              <a:buChar char="•"/>
            </a:pPr>
            <a:r>
              <a:rPr lang="en-US" dirty="0"/>
              <a:t>View case and device-specific test</a:t>
            </a:r>
          </a:p>
          <a:p>
            <a:pPr marL="342900" indent="-342900">
              <a:buFont typeface="Arial" charset="0"/>
              <a:buChar char="•"/>
            </a:pPr>
            <a:r>
              <a:rPr lang="en-US" dirty="0"/>
              <a:t>Run tests against hundreds of device configurations</a:t>
            </a:r>
          </a:p>
          <a:p>
            <a:pPr marL="342900" indent="-342900">
              <a:buFont typeface="Arial" charset="0"/>
              <a:buChar char="•"/>
            </a:pPr>
            <a:r>
              <a:rPr lang="en-US" dirty="0"/>
              <a:t>View logs and stack traces</a:t>
            </a:r>
          </a:p>
          <a:p>
            <a:endParaRPr lang="en-US" altLang="en-US" dirty="0"/>
          </a:p>
        </p:txBody>
      </p:sp>
      <p:pic>
        <p:nvPicPr>
          <p:cNvPr id="5" name="Picture 4"/>
          <p:cNvPicPr>
            <a:picLocks noChangeAspect="1"/>
          </p:cNvPicPr>
          <p:nvPr/>
        </p:nvPicPr>
        <p:blipFill>
          <a:blip r:embed="rId3"/>
          <a:stretch>
            <a:fillRect/>
          </a:stretch>
        </p:blipFill>
        <p:spPr>
          <a:xfrm>
            <a:off x="5433390" y="1551088"/>
            <a:ext cx="5013547" cy="2730757"/>
          </a:xfrm>
          <a:prstGeom prst="rect">
            <a:avLst/>
          </a:prstGeom>
          <a:ln>
            <a:solidFill>
              <a:schemeClr val="tx1">
                <a:lumMod val="95000"/>
                <a:lumOff val="5000"/>
              </a:schemeClr>
            </a:solidFill>
          </a:ln>
        </p:spPr>
      </p:pic>
      <p:pic>
        <p:nvPicPr>
          <p:cNvPr id="6" name="Picture 5"/>
          <p:cNvPicPr>
            <a:picLocks noChangeAspect="1"/>
          </p:cNvPicPr>
          <p:nvPr/>
        </p:nvPicPr>
        <p:blipFill>
          <a:blip r:embed="rId4"/>
          <a:stretch>
            <a:fillRect/>
          </a:stretch>
        </p:blipFill>
        <p:spPr>
          <a:xfrm>
            <a:off x="6800582" y="2831971"/>
            <a:ext cx="4228425" cy="2416982"/>
          </a:xfrm>
          <a:prstGeom prst="rect">
            <a:avLst/>
          </a:prstGeom>
          <a:ln>
            <a:solidFill>
              <a:schemeClr val="tx1">
                <a:lumMod val="95000"/>
                <a:lumOff val="5000"/>
              </a:schemeClr>
            </a:solidFill>
          </a:ln>
        </p:spPr>
      </p:pic>
    </p:spTree>
    <p:extLst>
      <p:ext uri="{BB962C8B-B14F-4D97-AF65-F5344CB8AC3E}">
        <p14:creationId xmlns:p14="http://schemas.microsoft.com/office/powerpoint/2010/main" val="208826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Lab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err="1"/>
              <a:t>Xamarin</a:t>
            </a:r>
            <a:r>
              <a:rPr lang="en-US" dirty="0"/>
              <a:t> UI Tests</a:t>
            </a:r>
          </a:p>
          <a:p>
            <a:endParaRPr lang="en-US" dirty="0"/>
          </a:p>
        </p:txBody>
      </p:sp>
    </p:spTree>
    <p:extLst>
      <p:ext uri="{BB962C8B-B14F-4D97-AF65-F5344CB8AC3E}">
        <p14:creationId xmlns:p14="http://schemas.microsoft.com/office/powerpoint/2010/main" val="399591938"/>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Template - Operation Remote Resupply</Template>
  <TotalTime>649</TotalTime>
  <Words>764</Words>
  <Application>Microsoft Office PowerPoint</Application>
  <PresentationFormat>Widescreen</PresentationFormat>
  <Paragraphs>91</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Lucida Console</vt:lpstr>
      <vt:lpstr>Segoe UI</vt:lpstr>
      <vt:lpstr>Segoe UI Light</vt:lpstr>
      <vt:lpstr>Segoe UI Semibold</vt:lpstr>
      <vt:lpstr>Office Theme</vt:lpstr>
      <vt:lpstr>PART 6: Xamarin UI Tests </vt:lpstr>
      <vt:lpstr>Xamarin UI Tests</vt:lpstr>
      <vt:lpstr>Integrating Xamarin.UITest</vt:lpstr>
      <vt:lpstr>Writing Test Scripts</vt:lpstr>
      <vt:lpstr>Xamarin Test Recorder</vt:lpstr>
      <vt:lpstr>Integrating Mobile Center Test </vt:lpstr>
      <vt:lpstr>Viewing Mobile  Center Tests</vt:lpstr>
      <vt:lpstr>Lab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6: Xamarin UI Tests </dc:title>
  <dc:creator>Katherine Boliek (US)</dc:creator>
  <cp:lastModifiedBy>Scott Peterson</cp:lastModifiedBy>
  <cp:revision>6</cp:revision>
  <cp:lastPrinted>2017-06-01T01:45:20Z</cp:lastPrinted>
  <dcterms:created xsi:type="dcterms:W3CDTF">2017-05-25T18:06:02Z</dcterms:created>
  <dcterms:modified xsi:type="dcterms:W3CDTF">2017-06-01T12:19:04Z</dcterms:modified>
</cp:coreProperties>
</file>